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9" d="100"/>
          <a:sy n="89" d="100"/>
        </p:scale>
        <p:origin x="-108"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fld id="{DAFBDA9B-61EF-4FC4-A999-E5ABD8D1BC8A}" type="datetimeFigureOut">
              <a:rPr lang="nl-NL"/>
              <a:pPr>
                <a:defRPr/>
              </a:pPr>
              <a:t>6-10-2011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A65AE6A7-C5A5-49C0-9E53-9D4F8C00FDE1}"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84FADA31-9BFF-4711-AA65-CD42C193471B}" type="datetimeFigureOut">
              <a:rPr lang="nl-NL"/>
              <a:pPr>
                <a:defRPr/>
              </a:pPr>
              <a:t>6-10-2011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94C596FE-E00C-47DA-A43D-0A77E40CA08A}"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082EB0F3-01B7-443E-8E8B-E554B39C728C}" type="datetimeFigureOut">
              <a:rPr lang="nl-NL"/>
              <a:pPr>
                <a:defRPr/>
              </a:pPr>
              <a:t>6-10-2011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4487A2BE-393A-4F2E-874C-2A737A034B5E}"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7F61035C-18EC-4944-85F2-7D96C5BA598E}" type="datetimeFigureOut">
              <a:rPr lang="nl-NL"/>
              <a:pPr>
                <a:defRPr/>
              </a:pPr>
              <a:t>6-10-2011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522CE669-8FF8-4D63-93A4-959DB3DEF80B}"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5A5194-F9C6-47FF-840F-4DBB80660CC4}" type="datetimeFigureOut">
              <a:rPr lang="nl-NL"/>
              <a:pPr>
                <a:defRPr/>
              </a:pPr>
              <a:t>6-10-2011</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5EDD7509-BBAE-4675-939A-4DB69D2B5D9B}"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3"/>
          <p:cNvSpPr>
            <a:spLocks noGrp="1"/>
          </p:cNvSpPr>
          <p:nvPr>
            <p:ph type="dt" sz="half" idx="10"/>
          </p:nvPr>
        </p:nvSpPr>
        <p:spPr/>
        <p:txBody>
          <a:bodyPr/>
          <a:lstStyle>
            <a:lvl1pPr>
              <a:defRPr/>
            </a:lvl1pPr>
          </a:lstStyle>
          <a:p>
            <a:pPr>
              <a:defRPr/>
            </a:pPr>
            <a:fld id="{24907D10-D8A0-4B16-914A-E47C4443E43B}" type="datetimeFigureOut">
              <a:rPr lang="nl-NL"/>
              <a:pPr>
                <a:defRPr/>
              </a:pPr>
              <a:t>6-10-2011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106028D4-4BE9-4642-85DC-3A07141C6920}"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3"/>
          <p:cNvSpPr>
            <a:spLocks noGrp="1"/>
          </p:cNvSpPr>
          <p:nvPr>
            <p:ph type="dt" sz="half" idx="10"/>
          </p:nvPr>
        </p:nvSpPr>
        <p:spPr/>
        <p:txBody>
          <a:bodyPr/>
          <a:lstStyle>
            <a:lvl1pPr>
              <a:defRPr/>
            </a:lvl1pPr>
          </a:lstStyle>
          <a:p>
            <a:pPr>
              <a:defRPr/>
            </a:pPr>
            <a:fld id="{D5E3BE7E-5E7C-4BF8-8428-8A25B6D67CB4}" type="datetimeFigureOut">
              <a:rPr lang="nl-NL"/>
              <a:pPr>
                <a:defRPr/>
              </a:pPr>
              <a:t>6-10-2011</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pPr>
              <a:defRPr/>
            </a:pPr>
            <a:fld id="{1773358D-B245-4C52-A699-6BFCAE765B61}"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3"/>
          <p:cNvSpPr>
            <a:spLocks noGrp="1"/>
          </p:cNvSpPr>
          <p:nvPr>
            <p:ph type="dt" sz="half" idx="10"/>
          </p:nvPr>
        </p:nvSpPr>
        <p:spPr/>
        <p:txBody>
          <a:bodyPr/>
          <a:lstStyle>
            <a:lvl1pPr>
              <a:defRPr/>
            </a:lvl1pPr>
          </a:lstStyle>
          <a:p>
            <a:pPr>
              <a:defRPr/>
            </a:pPr>
            <a:fld id="{50CF2E3A-DA5D-4DE8-8B52-841707D55326}" type="datetimeFigureOut">
              <a:rPr lang="nl-NL"/>
              <a:pPr>
                <a:defRPr/>
              </a:pPr>
              <a:t>6-10-2011</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pPr>
              <a:defRPr/>
            </a:pPr>
            <a:fld id="{C2BEE49B-3255-46AF-BEFB-6753736A74B0}"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9620E45-66BA-40CA-AD72-052176E6AD9C}" type="datetimeFigureOut">
              <a:rPr lang="nl-NL"/>
              <a:pPr>
                <a:defRPr/>
              </a:pPr>
              <a:t>6-10-2011</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pPr>
              <a:defRPr/>
            </a:pPr>
            <a:fld id="{329E281B-F09C-4677-8BCF-53E183410E0B}"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ABEE67-858E-46D4-85FD-59FF2C2ADD7D}" type="datetimeFigureOut">
              <a:rPr lang="nl-NL"/>
              <a:pPr>
                <a:defRPr/>
              </a:pPr>
              <a:t>6-10-2011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2A566CA1-BEA7-4A0D-8E07-CE7DAD35150D}"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6BEAC4-D0E0-4275-852B-EFBDC65A7B1C}" type="datetimeFigureOut">
              <a:rPr lang="nl-NL"/>
              <a:pPr>
                <a:defRPr/>
              </a:pPr>
              <a:t>6-10-2011</a:t>
            </a:fld>
            <a:endParaRPr lang="nl-NL"/>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5B5E11DC-4AC6-4684-B08F-A5D7CA2762DC}"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BE4E1D9-882A-41C4-B374-A311D579C038}" type="datetimeFigureOut">
              <a:rPr lang="nl-NL"/>
              <a:pPr>
                <a:defRPr/>
              </a:pPr>
              <a:t>6-10-2011</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696D864-65F2-4333-B309-C63557C7F53F}"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youtube.com/watch?v=_KvElRpbqX4" TargetMode="External"/><Relationship Id="rId4" Type="http://schemas.openxmlformats.org/officeDocument/2006/relationships/hyperlink" Target="http://www.beleefdelente.nl/boerenzwaluw"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youtube.com/watch?v=Hkw55VoLwh4" TargetMode="External"/><Relationship Id="rId4" Type="http://schemas.openxmlformats.org/officeDocument/2006/relationships/hyperlink" Target="http://www.youtube.com/watch?v=VSSgNT7FIT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OPXL33bufn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FGC5sPitS1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youtube.com/watch?v=nnYN5v5VTA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4213" y="1557338"/>
            <a:ext cx="7772400" cy="1470025"/>
          </a:xfrm>
        </p:spPr>
        <p:txBody>
          <a:bodyPr/>
          <a:lstStyle/>
          <a:p>
            <a:pPr eaLnBrk="1" hangingPunct="1"/>
            <a:r>
              <a:rPr lang="en-GB" b="1" smtClean="0"/>
              <a:t>Dieren, gedrag en leefomgeving</a:t>
            </a:r>
            <a:endParaRPr lang="nl-NL"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nl-NL" dirty="0"/>
          </a:p>
        </p:txBody>
      </p:sp>
      <p:pic>
        <p:nvPicPr>
          <p:cNvPr id="13315"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3316"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pic>
        <p:nvPicPr>
          <p:cNvPr id="13317" name="Picture 5" descr="gebarentaal.jpg"/>
          <p:cNvPicPr>
            <a:picLocks noChangeAspect="1"/>
          </p:cNvPicPr>
          <p:nvPr/>
        </p:nvPicPr>
        <p:blipFill>
          <a:blip r:embed="rId4"/>
          <a:srcRect/>
          <a:stretch>
            <a:fillRect/>
          </a:stretch>
        </p:blipFill>
        <p:spPr bwMode="auto">
          <a:xfrm>
            <a:off x="1619250" y="2781300"/>
            <a:ext cx="5959475" cy="371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539750" y="1196975"/>
            <a:ext cx="7772400" cy="576263"/>
          </a:xfrm>
        </p:spPr>
        <p:txBody>
          <a:bodyPr/>
          <a:lstStyle/>
          <a:p>
            <a:pPr algn="l" eaLnBrk="1" hangingPunct="1"/>
            <a:r>
              <a:rPr lang="nl-NL" sz="2000" smtClean="0"/>
              <a:t>Aangeboren of instinctief gedrag:</a:t>
            </a:r>
          </a:p>
        </p:txBody>
      </p:sp>
      <p:pic>
        <p:nvPicPr>
          <p:cNvPr id="22530"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2531"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2532"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Oorzaken van gedrag</a:t>
            </a:r>
          </a:p>
        </p:txBody>
      </p:sp>
      <p:sp>
        <p:nvSpPr>
          <p:cNvPr id="22536" name="TextBox 8"/>
          <p:cNvSpPr txBox="1">
            <a:spLocks noChangeArrowheads="1"/>
          </p:cNvSpPr>
          <p:nvPr/>
        </p:nvSpPr>
        <p:spPr bwMode="auto">
          <a:xfrm>
            <a:off x="468313" y="1916113"/>
            <a:ext cx="7775575" cy="5356225"/>
          </a:xfrm>
          <a:prstGeom prst="rect">
            <a:avLst/>
          </a:prstGeom>
          <a:noFill/>
          <a:ln w="9525">
            <a:noFill/>
            <a:miter lim="800000"/>
            <a:headEnd/>
            <a:tailEnd/>
          </a:ln>
        </p:spPr>
        <p:txBody>
          <a:bodyPr>
            <a:spAutoFit/>
          </a:bodyPr>
          <a:lstStyle/>
          <a:p>
            <a:pPr>
              <a:buFont typeface="Arial" charset="0"/>
              <a:buChar char="•"/>
            </a:pPr>
            <a:r>
              <a:rPr lang="nl-NL">
                <a:latin typeface="Calibri" pitchFamily="34" charset="0"/>
              </a:rPr>
              <a:t>Erfelijk vastgelegd en voor een deel direct na de geboorte  al duidelijk aanwezig.</a:t>
            </a:r>
          </a:p>
          <a:p>
            <a:pPr>
              <a:buFont typeface="Arial" charset="0"/>
              <a:buChar char="•"/>
            </a:pPr>
            <a:endParaRPr lang="nl-NL">
              <a:latin typeface="Calibri" pitchFamily="34" charset="0"/>
            </a:endParaRPr>
          </a:p>
          <a:p>
            <a:pPr>
              <a:buFont typeface="Arial" charset="0"/>
              <a:buChar char="•"/>
            </a:pPr>
            <a:r>
              <a:rPr lang="nl-NL">
                <a:latin typeface="Calibri" pitchFamily="34" charset="0"/>
              </a:rPr>
              <a:t>Dit soort gedrag wordt aangestuurd door het instinct of de drift.</a:t>
            </a:r>
          </a:p>
          <a:p>
            <a:pPr>
              <a:buFont typeface="Arial" charset="0"/>
              <a:buChar char="•"/>
            </a:pPr>
            <a:endParaRPr lang="nl-NL">
              <a:latin typeface="Calibri" pitchFamily="34" charset="0"/>
            </a:endParaRPr>
          </a:p>
          <a:p>
            <a:pPr>
              <a:buFont typeface="Arial" charset="0"/>
              <a:buChar char="•"/>
            </a:pPr>
            <a:r>
              <a:rPr lang="nl-NL">
                <a:latin typeface="Calibri" pitchFamily="34" charset="0"/>
              </a:rPr>
              <a:t>Inwendige en uitwendige prikkel nodig, bijvoorbeeld spergedrag bij vogels.</a:t>
            </a:r>
          </a:p>
          <a:p>
            <a:pPr>
              <a:buFont typeface="Arial" charset="0"/>
              <a:buChar char="•"/>
            </a:pPr>
            <a:endParaRPr lang="nl-NL">
              <a:latin typeface="Calibri" pitchFamily="34" charset="0"/>
            </a:endParaRPr>
          </a:p>
          <a:p>
            <a:pPr algn="ctr"/>
            <a:r>
              <a:rPr lang="nl-NL">
                <a:latin typeface="Calibri" pitchFamily="34" charset="0"/>
                <a:hlinkClick r:id="rId4"/>
              </a:rPr>
              <a:t>Koolmees voert jongen</a:t>
            </a:r>
            <a:endParaRPr lang="nl-NL">
              <a:latin typeface="Calibri" pitchFamily="34" charset="0"/>
            </a:endParaRPr>
          </a:p>
          <a:p>
            <a:pPr algn="ctr"/>
            <a:endParaRPr lang="nl-NL">
              <a:latin typeface="Calibri" pitchFamily="34" charset="0"/>
            </a:endParaRPr>
          </a:p>
          <a:p>
            <a:pPr algn="ctr"/>
            <a:endParaRPr lang="nl-NL">
              <a:latin typeface="Calibri" pitchFamily="34" charset="0"/>
            </a:endParaRPr>
          </a:p>
          <a:p>
            <a:pPr>
              <a:buFont typeface="Arial" charset="0"/>
              <a:buChar char="•"/>
            </a:pPr>
            <a:r>
              <a:rPr lang="nl-NL">
                <a:latin typeface="Calibri" pitchFamily="34" charset="0"/>
              </a:rPr>
              <a:t>Andere voorbeelden van instinctief gedrag zijn het laten lopen van urine en ontlasting door de pups als de teef ze likt; het trappen met de voorpootjes van de pups tegen de uier, hetgeen de melkafgifte bevordert.</a:t>
            </a:r>
          </a:p>
          <a:p>
            <a:endParaRPr lang="nl-NL">
              <a:latin typeface="Calibri" pitchFamily="34" charset="0"/>
            </a:endParaRPr>
          </a:p>
          <a:p>
            <a:pPr algn="ctr"/>
            <a:r>
              <a:rPr lang="nl-NL">
                <a:latin typeface="Calibri" pitchFamily="34" charset="0"/>
                <a:hlinkClick r:id="rId5"/>
              </a:rPr>
              <a:t>Pups zogen bij teef</a:t>
            </a:r>
            <a:endParaRPr lang="nl-NL">
              <a:latin typeface="Calibri" pitchFamily="34" charset="0"/>
            </a:endParaRPr>
          </a:p>
          <a:p>
            <a:pPr algn="ctr"/>
            <a:endParaRPr lang="nl-NL">
              <a:latin typeface="Calibri" pitchFamily="34" charset="0"/>
            </a:endParaRPr>
          </a:p>
          <a:p>
            <a:pPr>
              <a:buFont typeface="Arial" charset="0"/>
              <a:buChar char="•"/>
            </a:pPr>
            <a:r>
              <a:rPr lang="nl-NL">
                <a:latin typeface="Calibri" pitchFamily="34" charset="0"/>
              </a:rPr>
              <a:t>Ook op latere leeftijd zijn er gedragingen die nooit aangeleerd zijn. Voorbeelden hiervan zijn het gedrag rondom de plaats in de groep en het voorplantingsgedrag.</a:t>
            </a:r>
          </a:p>
          <a:p>
            <a:pPr>
              <a:buFont typeface="Arial" charset="0"/>
              <a:buChar char="•"/>
            </a:pPr>
            <a:endParaRPr lang="nl-NL">
              <a:latin typeface="Calibri" pitchFamily="34" charset="0"/>
            </a:endParaRPr>
          </a:p>
          <a:p>
            <a:pPr>
              <a:buFont typeface="Arial" charset="0"/>
              <a:buChar char="•"/>
            </a:pPr>
            <a:endParaRPr lang="nl-N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6">
                                            <p:txEl>
                                              <p:pRg st="0" end="0"/>
                                            </p:txEl>
                                          </p:spTgt>
                                        </p:tgtEl>
                                        <p:attrNameLst>
                                          <p:attrName>style.visibility</p:attrName>
                                        </p:attrNameLst>
                                      </p:cBhvr>
                                      <p:to>
                                        <p:strVal val="visible"/>
                                      </p:to>
                                    </p:set>
                                    <p:anim calcmode="lin" valueType="num">
                                      <p:cBhvr additive="base">
                                        <p:cTn id="7" dur="500" fill="hold"/>
                                        <p:tgtEl>
                                          <p:spTgt spid="2253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6">
                                            <p:txEl>
                                              <p:pRg st="2" end="2"/>
                                            </p:txEl>
                                          </p:spTgt>
                                        </p:tgtEl>
                                        <p:attrNameLst>
                                          <p:attrName>style.visibility</p:attrName>
                                        </p:attrNameLst>
                                      </p:cBhvr>
                                      <p:to>
                                        <p:strVal val="visible"/>
                                      </p:to>
                                    </p:set>
                                    <p:anim calcmode="lin" valueType="num">
                                      <p:cBhvr additive="base">
                                        <p:cTn id="13" dur="500" fill="hold"/>
                                        <p:tgtEl>
                                          <p:spTgt spid="2253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6">
                                            <p:txEl>
                                              <p:pRg st="4" end="4"/>
                                            </p:txEl>
                                          </p:spTgt>
                                        </p:tgtEl>
                                        <p:attrNameLst>
                                          <p:attrName>style.visibility</p:attrName>
                                        </p:attrNameLst>
                                      </p:cBhvr>
                                      <p:to>
                                        <p:strVal val="visible"/>
                                      </p:to>
                                    </p:set>
                                    <p:anim calcmode="lin" valueType="num">
                                      <p:cBhvr additive="base">
                                        <p:cTn id="19" dur="500" fill="hold"/>
                                        <p:tgtEl>
                                          <p:spTgt spid="2253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536">
                                            <p:txEl>
                                              <p:pRg st="6" end="6"/>
                                            </p:txEl>
                                          </p:spTgt>
                                        </p:tgtEl>
                                        <p:attrNameLst>
                                          <p:attrName>style.visibility</p:attrName>
                                        </p:attrNameLst>
                                      </p:cBhvr>
                                      <p:to>
                                        <p:strVal val="visible"/>
                                      </p:to>
                                    </p:set>
                                    <p:anim calcmode="lin" valueType="num">
                                      <p:cBhvr additive="base">
                                        <p:cTn id="25" dur="500" fill="hold"/>
                                        <p:tgtEl>
                                          <p:spTgt spid="2253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536">
                                            <p:txEl>
                                              <p:pRg st="9" end="9"/>
                                            </p:txEl>
                                          </p:spTgt>
                                        </p:tgtEl>
                                        <p:attrNameLst>
                                          <p:attrName>style.visibility</p:attrName>
                                        </p:attrNameLst>
                                      </p:cBhvr>
                                      <p:to>
                                        <p:strVal val="visible"/>
                                      </p:to>
                                    </p:set>
                                    <p:anim calcmode="lin" valueType="num">
                                      <p:cBhvr additive="base">
                                        <p:cTn id="31" dur="500" fill="hold"/>
                                        <p:tgtEl>
                                          <p:spTgt spid="22536">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536">
                                            <p:txEl>
                                              <p:pRg st="11" end="11"/>
                                            </p:txEl>
                                          </p:spTgt>
                                        </p:tgtEl>
                                        <p:attrNameLst>
                                          <p:attrName>style.visibility</p:attrName>
                                        </p:attrNameLst>
                                      </p:cBhvr>
                                      <p:to>
                                        <p:strVal val="visible"/>
                                      </p:to>
                                    </p:set>
                                    <p:anim calcmode="lin" valueType="num">
                                      <p:cBhvr additive="base">
                                        <p:cTn id="37" dur="500" fill="hold"/>
                                        <p:tgtEl>
                                          <p:spTgt spid="22536">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53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2536">
                                            <p:txEl>
                                              <p:pRg st="13" end="13"/>
                                            </p:txEl>
                                          </p:spTgt>
                                        </p:tgtEl>
                                        <p:attrNameLst>
                                          <p:attrName>style.visibility</p:attrName>
                                        </p:attrNameLst>
                                      </p:cBhvr>
                                      <p:to>
                                        <p:strVal val="visible"/>
                                      </p:to>
                                    </p:set>
                                    <p:anim calcmode="lin" valueType="num">
                                      <p:cBhvr additive="base">
                                        <p:cTn id="43" dur="500" fill="hold"/>
                                        <p:tgtEl>
                                          <p:spTgt spid="22536">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253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a:xfrm>
            <a:off x="539750" y="1196975"/>
            <a:ext cx="7772400" cy="576263"/>
          </a:xfrm>
        </p:spPr>
        <p:txBody>
          <a:bodyPr/>
          <a:lstStyle/>
          <a:p>
            <a:pPr algn="l" eaLnBrk="1" hangingPunct="1"/>
            <a:r>
              <a:rPr lang="nl-NL" sz="2000" smtClean="0"/>
              <a:t>Aangeleerd of ervaringsgedrag:</a:t>
            </a:r>
          </a:p>
        </p:txBody>
      </p:sp>
      <p:pic>
        <p:nvPicPr>
          <p:cNvPr id="23554"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3555"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3556"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Oorzaken van gedrag</a:t>
            </a:r>
          </a:p>
        </p:txBody>
      </p:sp>
      <p:sp>
        <p:nvSpPr>
          <p:cNvPr id="23560" name="TextBox 8"/>
          <p:cNvSpPr txBox="1">
            <a:spLocks noChangeArrowheads="1"/>
          </p:cNvSpPr>
          <p:nvPr/>
        </p:nvSpPr>
        <p:spPr bwMode="auto">
          <a:xfrm>
            <a:off x="468313" y="1916113"/>
            <a:ext cx="7775575" cy="5356225"/>
          </a:xfrm>
          <a:prstGeom prst="rect">
            <a:avLst/>
          </a:prstGeom>
          <a:noFill/>
          <a:ln w="9525">
            <a:noFill/>
            <a:miter lim="800000"/>
            <a:headEnd/>
            <a:tailEnd/>
          </a:ln>
        </p:spPr>
        <p:txBody>
          <a:bodyPr>
            <a:spAutoFit/>
          </a:bodyPr>
          <a:lstStyle/>
          <a:p>
            <a:pPr>
              <a:buFont typeface="Arial" charset="0"/>
              <a:buChar char="•"/>
            </a:pPr>
            <a:r>
              <a:rPr lang="nl-NL">
                <a:latin typeface="Calibri" pitchFamily="34" charset="0"/>
              </a:rPr>
              <a:t>Naast de erfelijke bepaalde gedragingen doet het dier ook ervaringen op: het leert. De aanleg voor dit leergedrag is wel erfelijk bepaald. Het is daarom afhankelijk van de diersoort of hij veel of weinig kan leren.</a:t>
            </a:r>
          </a:p>
          <a:p>
            <a:pPr>
              <a:buFont typeface="Arial" charset="0"/>
              <a:buChar char="•"/>
            </a:pPr>
            <a:endParaRPr lang="nl-NL">
              <a:latin typeface="Calibri" pitchFamily="34" charset="0"/>
            </a:endParaRPr>
          </a:p>
          <a:p>
            <a:pPr>
              <a:buFont typeface="Arial" charset="0"/>
              <a:buChar char="•"/>
            </a:pPr>
            <a:r>
              <a:rPr lang="nl-NL">
                <a:latin typeface="Calibri" pitchFamily="34" charset="0"/>
              </a:rPr>
              <a:t>Een dier kan positieve of negatieve ervaringen opdoen. Positieve ervaringen zorgen ervoor dat het dier de leerhandeling herhaalt, want deze ervaring is nuttig voor het dier. Negatieve ervaringen zorgen ervoor dat het dier die handeling niet meer doet, omdat de gevolgen niet prettig zijn. Dit soort leren wordt </a:t>
            </a:r>
            <a:r>
              <a:rPr lang="nl-NL" i="1">
                <a:latin typeface="Calibri" pitchFamily="34" charset="0"/>
              </a:rPr>
              <a:t>conditioneren</a:t>
            </a:r>
            <a:r>
              <a:rPr lang="nl-NL">
                <a:latin typeface="Calibri" pitchFamily="34" charset="0"/>
              </a:rPr>
              <a:t> genoemd, de handeling heet dan een geconditioneerde reflex (denk nog maar eens terug aan het filmpje van Pavlov).</a:t>
            </a:r>
          </a:p>
          <a:p>
            <a:pPr>
              <a:buFont typeface="Arial" charset="0"/>
              <a:buChar char="•"/>
            </a:pPr>
            <a:endParaRPr lang="nl-NL">
              <a:latin typeface="Calibri" pitchFamily="34" charset="0"/>
            </a:endParaRPr>
          </a:p>
          <a:p>
            <a:pPr>
              <a:buFont typeface="Arial" charset="0"/>
              <a:buChar char="•"/>
            </a:pPr>
            <a:r>
              <a:rPr lang="nl-NL">
                <a:latin typeface="Calibri" pitchFamily="34" charset="0"/>
              </a:rPr>
              <a:t>Een dier kan ook leren van het gedrag van andere dieren </a:t>
            </a:r>
            <a:r>
              <a:rPr lang="nl-NL">
                <a:latin typeface="Calibri" pitchFamily="34" charset="0"/>
                <a:sym typeface="Wingdings" pitchFamily="2" charset="2"/>
              </a:rPr>
              <a:t> nabootsen.</a:t>
            </a:r>
          </a:p>
          <a:p>
            <a:pPr>
              <a:buFont typeface="Arial" charset="0"/>
              <a:buChar char="•"/>
            </a:pPr>
            <a:endParaRPr lang="nl-NL">
              <a:latin typeface="Calibri" pitchFamily="34" charset="0"/>
              <a:sym typeface="Wingdings" pitchFamily="2" charset="2"/>
            </a:endParaRPr>
          </a:p>
          <a:p>
            <a:pPr>
              <a:buFont typeface="Arial" charset="0"/>
              <a:buChar char="•"/>
            </a:pPr>
            <a:r>
              <a:rPr lang="nl-NL">
                <a:latin typeface="Calibri" pitchFamily="34" charset="0"/>
                <a:sym typeface="Wingdings" pitchFamily="2" charset="2"/>
              </a:rPr>
              <a:t>Exploratiegedrag, </a:t>
            </a:r>
            <a:r>
              <a:rPr lang="nl-NL">
                <a:latin typeface="Calibri" pitchFamily="34" charset="0"/>
              </a:rPr>
              <a:t>het gedrag rondom het zoeken naar vluchtwegen en voedselplaatsen, is ook een voorbeeld van leergedrag.</a:t>
            </a:r>
          </a:p>
          <a:p>
            <a:endParaRPr lang="nl-NL">
              <a:latin typeface="Calibri" pitchFamily="34" charset="0"/>
            </a:endParaRPr>
          </a:p>
          <a:p>
            <a:pPr algn="ctr"/>
            <a:endParaRPr lang="nl-NL">
              <a:latin typeface="Calibri" pitchFamily="34" charset="0"/>
            </a:endParaRPr>
          </a:p>
          <a:p>
            <a:pPr>
              <a:buFont typeface="Arial" charset="0"/>
              <a:buChar char="•"/>
            </a:pPr>
            <a:endParaRPr lang="nl-NL">
              <a:latin typeface="Calibri" pitchFamily="34" charset="0"/>
            </a:endParaRPr>
          </a:p>
          <a:p>
            <a:pPr>
              <a:buFont typeface="Arial" charset="0"/>
              <a:buChar char="•"/>
            </a:pPr>
            <a:endParaRPr lang="nl-N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60">
                                            <p:txEl>
                                              <p:pRg st="0" end="0"/>
                                            </p:txEl>
                                          </p:spTgt>
                                        </p:tgtEl>
                                        <p:attrNameLst>
                                          <p:attrName>style.visibility</p:attrName>
                                        </p:attrNameLst>
                                      </p:cBhvr>
                                      <p:to>
                                        <p:strVal val="visible"/>
                                      </p:to>
                                    </p:set>
                                    <p:anim calcmode="lin" valueType="num">
                                      <p:cBhvr additive="base">
                                        <p:cTn id="7" dur="500" fill="hold"/>
                                        <p:tgtEl>
                                          <p:spTgt spid="235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60">
                                            <p:txEl>
                                              <p:pRg st="2" end="2"/>
                                            </p:txEl>
                                          </p:spTgt>
                                        </p:tgtEl>
                                        <p:attrNameLst>
                                          <p:attrName>style.visibility</p:attrName>
                                        </p:attrNameLst>
                                      </p:cBhvr>
                                      <p:to>
                                        <p:strVal val="visible"/>
                                      </p:to>
                                    </p:set>
                                    <p:anim calcmode="lin" valueType="num">
                                      <p:cBhvr additive="base">
                                        <p:cTn id="13" dur="500" fill="hold"/>
                                        <p:tgtEl>
                                          <p:spTgt spid="2356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3560">
                                            <p:txEl>
                                              <p:pRg st="4" end="4"/>
                                            </p:txEl>
                                          </p:spTgt>
                                        </p:tgtEl>
                                        <p:attrNameLst>
                                          <p:attrName>style.visibility</p:attrName>
                                        </p:attrNameLst>
                                      </p:cBhvr>
                                      <p:to>
                                        <p:strVal val="visible"/>
                                      </p:to>
                                    </p:set>
                                    <p:anim calcmode="lin" valueType="num">
                                      <p:cBhvr additive="base">
                                        <p:cTn id="19" dur="500" fill="hold"/>
                                        <p:tgtEl>
                                          <p:spTgt spid="2356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3560">
                                            <p:txEl>
                                              <p:pRg st="6" end="6"/>
                                            </p:txEl>
                                          </p:spTgt>
                                        </p:tgtEl>
                                        <p:attrNameLst>
                                          <p:attrName>style.visibility</p:attrName>
                                        </p:attrNameLst>
                                      </p:cBhvr>
                                      <p:to>
                                        <p:strVal val="visible"/>
                                      </p:to>
                                    </p:set>
                                    <p:anim calcmode="lin" valueType="num">
                                      <p:cBhvr additive="base">
                                        <p:cTn id="25" dur="500" fill="hold"/>
                                        <p:tgtEl>
                                          <p:spTgt spid="2356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6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ctrTitle"/>
          </p:nvPr>
        </p:nvSpPr>
        <p:spPr>
          <a:xfrm>
            <a:off x="539750" y="1196975"/>
            <a:ext cx="7772400" cy="576263"/>
          </a:xfrm>
        </p:spPr>
        <p:txBody>
          <a:bodyPr/>
          <a:lstStyle/>
          <a:p>
            <a:pPr eaLnBrk="1" hangingPunct="1"/>
            <a:r>
              <a:rPr lang="nl-NL" sz="2000" smtClean="0"/>
              <a:t>Trial and error (vrij vertaald: vallen en opstaan!)</a:t>
            </a:r>
          </a:p>
        </p:txBody>
      </p:sp>
      <p:pic>
        <p:nvPicPr>
          <p:cNvPr id="24578"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4579"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4580"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Voorbeelden leergedrag</a:t>
            </a:r>
          </a:p>
        </p:txBody>
      </p:sp>
      <p:sp>
        <p:nvSpPr>
          <p:cNvPr id="24584" name="TextBox 8"/>
          <p:cNvSpPr txBox="1">
            <a:spLocks noChangeArrowheads="1"/>
          </p:cNvSpPr>
          <p:nvPr/>
        </p:nvSpPr>
        <p:spPr bwMode="auto">
          <a:xfrm>
            <a:off x="468313" y="1700213"/>
            <a:ext cx="7775575" cy="1477962"/>
          </a:xfrm>
          <a:prstGeom prst="rect">
            <a:avLst/>
          </a:prstGeom>
          <a:noFill/>
          <a:ln w="9525">
            <a:noFill/>
            <a:miter lim="800000"/>
            <a:headEnd/>
            <a:tailEnd/>
          </a:ln>
        </p:spPr>
        <p:txBody>
          <a:bodyPr>
            <a:spAutoFit/>
          </a:bodyPr>
          <a:lstStyle/>
          <a:p>
            <a:pPr algn="ctr"/>
            <a:r>
              <a:rPr lang="nl-NL">
                <a:latin typeface="Calibri" pitchFamily="34" charset="0"/>
                <a:hlinkClick r:id="rId4"/>
              </a:rPr>
              <a:t>Gedrag en Wetenschap - Trial and Error</a:t>
            </a:r>
            <a:endParaRPr lang="nl-NL">
              <a:latin typeface="Calibri" pitchFamily="34" charset="0"/>
            </a:endParaRPr>
          </a:p>
          <a:p>
            <a:pPr algn="ctr"/>
            <a:endParaRPr lang="nl-NL">
              <a:latin typeface="Calibri" pitchFamily="34" charset="0"/>
            </a:endParaRPr>
          </a:p>
          <a:p>
            <a:pPr algn="ctr"/>
            <a:endParaRPr lang="nl-NL">
              <a:latin typeface="Calibri" pitchFamily="34" charset="0"/>
            </a:endParaRPr>
          </a:p>
          <a:p>
            <a:endParaRPr lang="nl-NL">
              <a:latin typeface="Calibri" pitchFamily="34" charset="0"/>
            </a:endParaRPr>
          </a:p>
          <a:p>
            <a:pPr>
              <a:buFont typeface="Arial" charset="0"/>
              <a:buChar char="•"/>
            </a:pPr>
            <a:endParaRPr lang="nl-NL">
              <a:latin typeface="Calibri" pitchFamily="34" charset="0"/>
            </a:endParaRPr>
          </a:p>
        </p:txBody>
      </p:sp>
      <p:sp>
        <p:nvSpPr>
          <p:cNvPr id="24585" name="TextBox 9"/>
          <p:cNvSpPr txBox="1">
            <a:spLocks noChangeArrowheads="1"/>
          </p:cNvSpPr>
          <p:nvPr/>
        </p:nvSpPr>
        <p:spPr bwMode="auto">
          <a:xfrm>
            <a:off x="539750" y="2057400"/>
            <a:ext cx="7704138" cy="4524375"/>
          </a:xfrm>
          <a:prstGeom prst="rect">
            <a:avLst/>
          </a:prstGeom>
          <a:noFill/>
          <a:ln w="9525">
            <a:noFill/>
            <a:miter lim="800000"/>
            <a:headEnd/>
            <a:tailEnd/>
          </a:ln>
        </p:spPr>
        <p:txBody>
          <a:bodyPr>
            <a:spAutoFit/>
          </a:bodyPr>
          <a:lstStyle/>
          <a:p>
            <a:pPr>
              <a:buFont typeface="Arial" charset="0"/>
              <a:buChar char="•"/>
            </a:pPr>
            <a:r>
              <a:rPr lang="nl-NL">
                <a:latin typeface="Calibri" pitchFamily="34" charset="0"/>
              </a:rPr>
              <a:t>Het aanleren van leerhandelingen gaat niet altijd even snel, het dier moet er belang bij hebben. De prikkel die tot de leerhandeling aanzet, heeft dus een bepaalde </a:t>
            </a:r>
            <a:r>
              <a:rPr lang="nl-NL" i="1">
                <a:latin typeface="Calibri" pitchFamily="34" charset="0"/>
              </a:rPr>
              <a:t>drempelwaarde</a:t>
            </a:r>
            <a:r>
              <a:rPr lang="nl-NL">
                <a:latin typeface="Calibri" pitchFamily="34" charset="0"/>
              </a:rPr>
              <a:t>. Hoe sneller de prikkel tot aangeleerd gedrag leidt, hoe lager de drempelwaarde. </a:t>
            </a:r>
          </a:p>
          <a:p>
            <a:pPr>
              <a:buFont typeface="Arial" charset="0"/>
              <a:buChar char="•"/>
            </a:pPr>
            <a:endParaRPr lang="nl-NL">
              <a:latin typeface="Calibri" pitchFamily="34" charset="0"/>
            </a:endParaRPr>
          </a:p>
          <a:p>
            <a:pPr>
              <a:buFont typeface="Arial" charset="0"/>
              <a:buChar char="•"/>
            </a:pPr>
            <a:r>
              <a:rPr lang="nl-NL">
                <a:latin typeface="Calibri" pitchFamily="34" charset="0"/>
              </a:rPr>
              <a:t>Een bijzondere vorm van leergedrag is de </a:t>
            </a:r>
            <a:r>
              <a:rPr lang="nl-NL" i="1">
                <a:latin typeface="Calibri" pitchFamily="34" charset="0"/>
              </a:rPr>
              <a:t>inprenting. </a:t>
            </a:r>
            <a:r>
              <a:rPr lang="nl-NL">
                <a:latin typeface="Calibri" pitchFamily="34" charset="0"/>
              </a:rPr>
              <a:t>Dit is gedrag dat in een bepaalde gevoelige periode aangeleerd is. Een goed voorbeeld van inprenting zie je bij jonge ganzen. Die volgen het eerste wezen dat ze zien nadat ze uit het ei zijn gekomen. </a:t>
            </a:r>
          </a:p>
          <a:p>
            <a:pPr algn="ctr"/>
            <a:r>
              <a:rPr lang="nl-NL">
                <a:latin typeface="Calibri" pitchFamily="34" charset="0"/>
                <a:hlinkClick r:id="rId5"/>
              </a:rPr>
              <a:t>Gedrag en Wetenschap – Inprenting</a:t>
            </a:r>
            <a:endParaRPr lang="nl-NL">
              <a:latin typeface="Calibri" pitchFamily="34" charset="0"/>
            </a:endParaRPr>
          </a:p>
          <a:p>
            <a:pPr algn="ctr"/>
            <a:endParaRPr lang="nl-NL">
              <a:latin typeface="Calibri" pitchFamily="34" charset="0"/>
            </a:endParaRPr>
          </a:p>
          <a:p>
            <a:pPr>
              <a:buFont typeface="Arial" charset="0"/>
              <a:buChar char="•"/>
            </a:pPr>
            <a:r>
              <a:rPr lang="nl-NL">
                <a:latin typeface="Calibri" pitchFamily="34" charset="0"/>
              </a:rPr>
              <a:t>Een andere vorm van leergedrag is </a:t>
            </a:r>
            <a:r>
              <a:rPr lang="nl-NL" i="1">
                <a:latin typeface="Calibri" pitchFamily="34" charset="0"/>
              </a:rPr>
              <a:t>inzichtgedrag. </a:t>
            </a:r>
            <a:r>
              <a:rPr lang="nl-NL">
                <a:latin typeface="Calibri" pitchFamily="34" charset="0"/>
              </a:rPr>
              <a:t>Bij deze vorm van gedrag kan het dier zelf oplossingen bedenken voor nieuwe situaties, met dingen die hij geleerd heeft in andere situaties. Eigenlijk is inzichtgedrag alleen te zien bij mensen en apen.</a:t>
            </a:r>
          </a:p>
          <a:p>
            <a:pPr>
              <a:buFont typeface="Arial" charset="0"/>
              <a:buChar char="•"/>
            </a:pPr>
            <a:endParaRPr lang="nl-N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84">
                                            <p:txEl>
                                              <p:pRg st="0" end="0"/>
                                            </p:txEl>
                                          </p:spTgt>
                                        </p:tgtEl>
                                        <p:attrNameLst>
                                          <p:attrName>style.visibility</p:attrName>
                                        </p:attrNameLst>
                                      </p:cBhvr>
                                      <p:to>
                                        <p:strVal val="visible"/>
                                      </p:to>
                                    </p:set>
                                    <p:anim calcmode="lin" valueType="num">
                                      <p:cBhvr additive="base">
                                        <p:cTn id="7" dur="500" fill="hold"/>
                                        <p:tgtEl>
                                          <p:spTgt spid="245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585">
                                            <p:txEl>
                                              <p:pRg st="0" end="0"/>
                                            </p:txEl>
                                          </p:spTgt>
                                        </p:tgtEl>
                                        <p:attrNameLst>
                                          <p:attrName>style.visibility</p:attrName>
                                        </p:attrNameLst>
                                      </p:cBhvr>
                                      <p:to>
                                        <p:strVal val="visible"/>
                                      </p:to>
                                    </p:set>
                                    <p:anim calcmode="lin" valueType="num">
                                      <p:cBhvr additive="base">
                                        <p:cTn id="13" dur="500" fill="hold"/>
                                        <p:tgtEl>
                                          <p:spTgt spid="2458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585">
                                            <p:txEl>
                                              <p:pRg st="2" end="2"/>
                                            </p:txEl>
                                          </p:spTgt>
                                        </p:tgtEl>
                                        <p:attrNameLst>
                                          <p:attrName>style.visibility</p:attrName>
                                        </p:attrNameLst>
                                      </p:cBhvr>
                                      <p:to>
                                        <p:strVal val="visible"/>
                                      </p:to>
                                    </p:set>
                                    <p:anim calcmode="lin" valueType="num">
                                      <p:cBhvr additive="base">
                                        <p:cTn id="19" dur="500" fill="hold"/>
                                        <p:tgtEl>
                                          <p:spTgt spid="2458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8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4585">
                                            <p:txEl>
                                              <p:pRg st="3" end="3"/>
                                            </p:txEl>
                                          </p:spTgt>
                                        </p:tgtEl>
                                        <p:attrNameLst>
                                          <p:attrName>style.visibility</p:attrName>
                                        </p:attrNameLst>
                                      </p:cBhvr>
                                      <p:to>
                                        <p:strVal val="visible"/>
                                      </p:to>
                                    </p:set>
                                    <p:anim calcmode="lin" valueType="num">
                                      <p:cBhvr additive="base">
                                        <p:cTn id="25" dur="500" fill="hold"/>
                                        <p:tgtEl>
                                          <p:spTgt spid="2458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8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585">
                                            <p:txEl>
                                              <p:pRg st="5" end="5"/>
                                            </p:txEl>
                                          </p:spTgt>
                                        </p:tgtEl>
                                        <p:attrNameLst>
                                          <p:attrName>style.visibility</p:attrName>
                                        </p:attrNameLst>
                                      </p:cBhvr>
                                      <p:to>
                                        <p:strVal val="visible"/>
                                      </p:to>
                                    </p:set>
                                    <p:anim calcmode="lin" valueType="num">
                                      <p:cBhvr additive="base">
                                        <p:cTn id="31" dur="500" fill="hold"/>
                                        <p:tgtEl>
                                          <p:spTgt spid="2458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8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ctrTitle"/>
          </p:nvPr>
        </p:nvSpPr>
        <p:spPr>
          <a:xfrm>
            <a:off x="539750" y="1196975"/>
            <a:ext cx="7772400" cy="576263"/>
          </a:xfrm>
        </p:spPr>
        <p:txBody>
          <a:bodyPr/>
          <a:lstStyle/>
          <a:p>
            <a:pPr algn="l" eaLnBrk="1" hangingPunct="1"/>
            <a:r>
              <a:rPr lang="nl-NL" sz="2000" smtClean="0"/>
              <a:t>Geschoold of getraind gedrag:</a:t>
            </a:r>
          </a:p>
        </p:txBody>
      </p:sp>
      <p:pic>
        <p:nvPicPr>
          <p:cNvPr id="25602"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5603"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5604"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Oorzaken van gedrag</a:t>
            </a:r>
          </a:p>
        </p:txBody>
      </p:sp>
      <p:sp>
        <p:nvSpPr>
          <p:cNvPr id="25608" name="TextBox 8"/>
          <p:cNvSpPr txBox="1">
            <a:spLocks noChangeArrowheads="1"/>
          </p:cNvSpPr>
          <p:nvPr/>
        </p:nvSpPr>
        <p:spPr bwMode="auto">
          <a:xfrm>
            <a:off x="468313" y="1916113"/>
            <a:ext cx="7775575" cy="3416300"/>
          </a:xfrm>
          <a:prstGeom prst="rect">
            <a:avLst/>
          </a:prstGeom>
          <a:noFill/>
          <a:ln w="9525">
            <a:noFill/>
            <a:miter lim="800000"/>
            <a:headEnd/>
            <a:tailEnd/>
          </a:ln>
        </p:spPr>
        <p:txBody>
          <a:bodyPr>
            <a:spAutoFit/>
          </a:bodyPr>
          <a:lstStyle/>
          <a:p>
            <a:pPr>
              <a:buFont typeface="Arial" charset="0"/>
              <a:buChar char="•"/>
            </a:pPr>
            <a:r>
              <a:rPr lang="nl-NL">
                <a:latin typeface="Calibri" pitchFamily="34" charset="0"/>
              </a:rPr>
              <a:t>Geschoold gedrag is de versterking of onderdrukking van aangeboren en aangeleerd gedrag. Dit ziet men bij verdere opleiding, africhting en dergelijke (honden africhten, paarden zadelmak maken).</a:t>
            </a:r>
          </a:p>
          <a:p>
            <a:pPr>
              <a:buFont typeface="Arial" charset="0"/>
              <a:buChar char="•"/>
            </a:pPr>
            <a:endParaRPr lang="nl-NL">
              <a:latin typeface="Calibri" pitchFamily="34" charset="0"/>
            </a:endParaRPr>
          </a:p>
          <a:p>
            <a:pPr>
              <a:buFont typeface="Arial" charset="0"/>
              <a:buChar char="•"/>
            </a:pPr>
            <a:r>
              <a:rPr lang="nl-NL">
                <a:latin typeface="Calibri" pitchFamily="34" charset="0"/>
              </a:rPr>
              <a:t>Ook voor dit gedrag is erfelijke aanleg nodig. Zonder erfelijke aanleg heeft scholing geen zin. Een bouvier kun je misschien wel leren apporteren, maar een labrador retriever leert dat beter en sneller.</a:t>
            </a:r>
          </a:p>
          <a:p>
            <a:endParaRPr lang="nl-NL">
              <a:latin typeface="Calibri" pitchFamily="34" charset="0"/>
            </a:endParaRPr>
          </a:p>
          <a:p>
            <a:pPr algn="ctr"/>
            <a:r>
              <a:rPr lang="nl-NL">
                <a:latin typeface="Calibri" pitchFamily="34" charset="0"/>
                <a:hlinkClick r:id="rId4"/>
              </a:rPr>
              <a:t>KNPV</a:t>
            </a:r>
            <a:endParaRPr lang="nl-NL">
              <a:latin typeface="Calibri" pitchFamily="34" charset="0"/>
            </a:endParaRPr>
          </a:p>
          <a:p>
            <a:pPr algn="ctr"/>
            <a:endParaRPr lang="nl-NL">
              <a:latin typeface="Calibri" pitchFamily="34" charset="0"/>
            </a:endParaRPr>
          </a:p>
          <a:p>
            <a:pPr>
              <a:buFont typeface="Arial" charset="0"/>
              <a:buChar char="•"/>
            </a:pPr>
            <a:endParaRPr lang="nl-NL">
              <a:latin typeface="Calibri" pitchFamily="34" charset="0"/>
            </a:endParaRPr>
          </a:p>
          <a:p>
            <a:pPr>
              <a:buFont typeface="Arial" charset="0"/>
              <a:buChar char="•"/>
            </a:pPr>
            <a:endParaRPr lang="nl-N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8">
                                            <p:txEl>
                                              <p:pRg st="0" end="0"/>
                                            </p:txEl>
                                          </p:spTgt>
                                        </p:tgtEl>
                                        <p:attrNameLst>
                                          <p:attrName>style.visibility</p:attrName>
                                        </p:attrNameLst>
                                      </p:cBhvr>
                                      <p:to>
                                        <p:strVal val="visible"/>
                                      </p:to>
                                    </p:set>
                                    <p:anim calcmode="lin" valueType="num">
                                      <p:cBhvr additive="base">
                                        <p:cTn id="7" dur="500" fill="hold"/>
                                        <p:tgtEl>
                                          <p:spTgt spid="2560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8">
                                            <p:txEl>
                                              <p:pRg st="2" end="2"/>
                                            </p:txEl>
                                          </p:spTgt>
                                        </p:tgtEl>
                                        <p:attrNameLst>
                                          <p:attrName>style.visibility</p:attrName>
                                        </p:attrNameLst>
                                      </p:cBhvr>
                                      <p:to>
                                        <p:strVal val="visible"/>
                                      </p:to>
                                    </p:set>
                                    <p:anim calcmode="lin" valueType="num">
                                      <p:cBhvr additive="base">
                                        <p:cTn id="13" dur="500" fill="hold"/>
                                        <p:tgtEl>
                                          <p:spTgt spid="2560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8">
                                            <p:txEl>
                                              <p:pRg st="4" end="4"/>
                                            </p:txEl>
                                          </p:spTgt>
                                        </p:tgtEl>
                                        <p:attrNameLst>
                                          <p:attrName>style.visibility</p:attrName>
                                        </p:attrNameLst>
                                      </p:cBhvr>
                                      <p:to>
                                        <p:strVal val="visible"/>
                                      </p:to>
                                    </p:set>
                                    <p:anim calcmode="lin" valueType="num">
                                      <p:cBhvr additive="base">
                                        <p:cTn id="19" dur="500" fill="hold"/>
                                        <p:tgtEl>
                                          <p:spTgt spid="2560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403350" y="1844675"/>
            <a:ext cx="6624638" cy="1223963"/>
          </a:xfrm>
        </p:spPr>
        <p:txBody>
          <a:bodyPr/>
          <a:lstStyle/>
          <a:p>
            <a:pPr eaLnBrk="1" hangingPunct="1"/>
            <a:r>
              <a:rPr lang="nl-NL" sz="4000" smtClean="0"/>
              <a:t/>
            </a:r>
            <a:br>
              <a:rPr lang="nl-NL" sz="4000" smtClean="0"/>
            </a:br>
            <a:r>
              <a:rPr lang="nl-NL" sz="4000" smtClean="0"/>
              <a:t>Waar denken jullie aan bij de uitspraak:</a:t>
            </a:r>
            <a:br>
              <a:rPr lang="nl-NL" sz="4000" smtClean="0"/>
            </a:br>
            <a:r>
              <a:rPr lang="nl-NL" sz="4000" smtClean="0"/>
              <a:t/>
            </a:r>
            <a:br>
              <a:rPr lang="nl-NL" sz="4000" smtClean="0"/>
            </a:br>
            <a:endParaRPr lang="nl-NL" sz="4000" smtClean="0"/>
          </a:p>
        </p:txBody>
      </p:sp>
      <p:pic>
        <p:nvPicPr>
          <p:cNvPr id="14338"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4339"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4340"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Leefomgeving</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Aard van het beestje</a:t>
            </a:r>
          </a:p>
        </p:txBody>
      </p:sp>
      <p:sp>
        <p:nvSpPr>
          <p:cNvPr id="14345" name="Rectangle 9"/>
          <p:cNvSpPr>
            <a:spLocks noChangeArrowheads="1"/>
          </p:cNvSpPr>
          <p:nvPr/>
        </p:nvSpPr>
        <p:spPr bwMode="auto">
          <a:xfrm>
            <a:off x="1258888" y="3573463"/>
            <a:ext cx="6840537" cy="1311275"/>
          </a:xfrm>
          <a:prstGeom prst="rect">
            <a:avLst/>
          </a:prstGeom>
          <a:noFill/>
          <a:ln w="9525">
            <a:noFill/>
            <a:miter lim="800000"/>
            <a:headEnd/>
            <a:tailEnd/>
          </a:ln>
        </p:spPr>
        <p:txBody>
          <a:bodyPr>
            <a:spAutoFit/>
          </a:bodyPr>
          <a:lstStyle/>
          <a:p>
            <a:pPr algn="ctr"/>
            <a:r>
              <a:rPr lang="nl-NL" sz="4000"/>
              <a:t>“dat is de aard van het beestje”?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anim calcmode="lin" valueType="num">
                                      <p:cBhvr additive="base">
                                        <p:cTn id="7" dur="500" fill="hold"/>
                                        <p:tgtEl>
                                          <p:spTgt spid="14337"/>
                                        </p:tgtEl>
                                        <p:attrNameLst>
                                          <p:attrName>ppt_x</p:attrName>
                                        </p:attrNameLst>
                                      </p:cBhvr>
                                      <p:tavLst>
                                        <p:tav tm="0">
                                          <p:val>
                                            <p:strVal val="#ppt_x"/>
                                          </p:val>
                                        </p:tav>
                                        <p:tav tm="100000">
                                          <p:val>
                                            <p:strVal val="#ppt_x"/>
                                          </p:val>
                                        </p:tav>
                                      </p:tavLst>
                                    </p:anim>
                                    <p:anim calcmode="lin" valueType="num">
                                      <p:cBhvr additive="base">
                                        <p:cTn id="8" dur="500" fill="hold"/>
                                        <p:tgtEl>
                                          <p:spTgt spid="143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45">
                                            <p:txEl>
                                              <p:pRg st="0" end="0"/>
                                            </p:txEl>
                                          </p:spTgt>
                                        </p:tgtEl>
                                        <p:attrNameLst>
                                          <p:attrName>style.visibility</p:attrName>
                                        </p:attrNameLst>
                                      </p:cBhvr>
                                      <p:to>
                                        <p:strVal val="visible"/>
                                      </p:to>
                                    </p:set>
                                    <p:anim calcmode="lin" valueType="num">
                                      <p:cBhvr additive="base">
                                        <p:cTn id="13" dur="500" fill="hold"/>
                                        <p:tgtEl>
                                          <p:spTgt spid="1434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4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4213" y="1557338"/>
            <a:ext cx="7772400" cy="4248150"/>
          </a:xfrm>
        </p:spPr>
        <p:txBody>
          <a:bodyPr/>
          <a:lstStyle/>
          <a:p>
            <a:pPr eaLnBrk="1" hangingPunct="1"/>
            <a:r>
              <a:rPr lang="nl-NL" sz="4000" smtClean="0"/>
              <a:t>Wat is volgens jullie de basis van alle dierverzorging?</a:t>
            </a:r>
          </a:p>
        </p:txBody>
      </p:sp>
      <p:pic>
        <p:nvPicPr>
          <p:cNvPr id="15362"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5363"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5364"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Leefomgeving</a:t>
            </a:r>
          </a:p>
        </p:txBody>
      </p:sp>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Basis alle dierverzorging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4213" y="1557338"/>
            <a:ext cx="7772400" cy="4248150"/>
          </a:xfrm>
        </p:spPr>
        <p:txBody>
          <a:bodyPr/>
          <a:lstStyle/>
          <a:p>
            <a:pPr eaLnBrk="1" hangingPunct="1"/>
            <a:r>
              <a:rPr lang="nl-NL" sz="4000" smtClean="0"/>
              <a:t>Vinden jullie het belangrijk om de leefomgeving van een dier in gevangenschap zoveel mogelijk te laten lijken op de natuurlijke leefomgeving van een dier?</a:t>
            </a:r>
          </a:p>
        </p:txBody>
      </p:sp>
      <p:pic>
        <p:nvPicPr>
          <p:cNvPr id="16386"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6387"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6388"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Leefomgeving</a:t>
            </a:r>
          </a:p>
        </p:txBody>
      </p:sp>
      <p:sp>
        <p:nvSpPr>
          <p:cNvPr id="6" name="TextBox 5"/>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fontAlgn="auto">
              <a:spcBef>
                <a:spcPts val="0"/>
              </a:spcBef>
              <a:spcAft>
                <a:spcPts val="0"/>
              </a:spcAft>
              <a:defRPr/>
            </a:pPr>
            <a:r>
              <a:rPr lang="nl-NL" dirty="0"/>
              <a:t>Leefomgeving belangrijk?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684213" y="1557338"/>
            <a:ext cx="7772400" cy="1150937"/>
          </a:xfrm>
        </p:spPr>
        <p:txBody>
          <a:bodyPr/>
          <a:lstStyle/>
          <a:p>
            <a:pPr eaLnBrk="1" hangingPunct="1"/>
            <a:r>
              <a:rPr lang="nl-NL" sz="4000" smtClean="0"/>
              <a:t>Wat is gedrag?</a:t>
            </a:r>
          </a:p>
        </p:txBody>
      </p:sp>
      <p:pic>
        <p:nvPicPr>
          <p:cNvPr id="17410"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7411"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7412"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17413" name="Rectangle 5"/>
          <p:cNvSpPr>
            <a:spLocks noChangeArrowheads="1"/>
          </p:cNvSpPr>
          <p:nvPr/>
        </p:nvSpPr>
        <p:spPr bwMode="auto">
          <a:xfrm>
            <a:off x="2286000" y="3105150"/>
            <a:ext cx="4572000" cy="369888"/>
          </a:xfrm>
          <a:prstGeom prst="rect">
            <a:avLst/>
          </a:prstGeom>
          <a:noFill/>
          <a:ln w="9525">
            <a:noFill/>
            <a:miter lim="800000"/>
            <a:headEnd/>
            <a:tailEnd/>
          </a:ln>
        </p:spPr>
        <p:txBody>
          <a:bodyPr>
            <a:spAutoFit/>
          </a:bodyPr>
          <a:lstStyle/>
          <a:p>
            <a:r>
              <a:rPr lang="nl-NL">
                <a:latin typeface="Calibri" pitchFamily="34" charset="0"/>
                <a:hlinkClick r:id="rId4"/>
              </a:rPr>
              <a:t>Gedrag en Wetenschap - Gedrag en Evolutie</a:t>
            </a:r>
            <a:endParaRPr lang="nl-NL">
              <a:latin typeface="Calibri" pitchFamily="34" charset="0"/>
            </a:endParaRP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Gedrag?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 calcmode="lin" valueType="num">
                                      <p:cBhvr additive="base">
                                        <p:cTn id="7" dur="500" fill="hold"/>
                                        <p:tgtEl>
                                          <p:spTgt spid="174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395288" y="1700213"/>
            <a:ext cx="7772400" cy="576262"/>
          </a:xfrm>
        </p:spPr>
        <p:txBody>
          <a:bodyPr/>
          <a:lstStyle/>
          <a:p>
            <a:pPr algn="l" eaLnBrk="1" hangingPunct="1"/>
            <a:r>
              <a:rPr lang="nl-NL" sz="2800" smtClean="0"/>
              <a:t>Gedragsleer wordt ook wel ethologie genoemd en is de leer die zich bezighoudt met het gedrag van dieren of mensen.</a:t>
            </a:r>
          </a:p>
        </p:txBody>
      </p:sp>
      <p:pic>
        <p:nvPicPr>
          <p:cNvPr id="18434"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8435"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8436"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Ethologie</a:t>
            </a:r>
          </a:p>
        </p:txBody>
      </p:sp>
      <p:sp>
        <p:nvSpPr>
          <p:cNvPr id="18440" name="TextBox 8"/>
          <p:cNvSpPr txBox="1">
            <a:spLocks noChangeArrowheads="1"/>
          </p:cNvSpPr>
          <p:nvPr/>
        </p:nvSpPr>
        <p:spPr bwMode="auto">
          <a:xfrm>
            <a:off x="539750" y="3068638"/>
            <a:ext cx="7777163" cy="2074862"/>
          </a:xfrm>
          <a:prstGeom prst="rect">
            <a:avLst/>
          </a:prstGeom>
          <a:noFill/>
          <a:ln w="9525">
            <a:noFill/>
            <a:miter lim="800000"/>
            <a:headEnd/>
            <a:tailEnd/>
          </a:ln>
        </p:spPr>
        <p:txBody>
          <a:bodyPr>
            <a:spAutoFit/>
          </a:bodyPr>
          <a:lstStyle/>
          <a:p>
            <a:endParaRPr lang="nl-NL">
              <a:latin typeface="Calibri" pitchFamily="34" charset="0"/>
            </a:endParaRPr>
          </a:p>
          <a:p>
            <a:r>
              <a:rPr lang="nl-NL" sz="2800">
                <a:latin typeface="Calibri" pitchFamily="34" charset="0"/>
              </a:rPr>
              <a:t>Ben jij het eens of oneens met de volgende stelling:</a:t>
            </a:r>
          </a:p>
          <a:p>
            <a:endParaRPr lang="nl-NL" sz="2800">
              <a:latin typeface="Calibri" pitchFamily="34" charset="0"/>
            </a:endParaRPr>
          </a:p>
          <a:p>
            <a:r>
              <a:rPr lang="nl-NL" sz="2800">
                <a:latin typeface="Calibri" pitchFamily="34" charset="0"/>
              </a:rPr>
              <a:t>“Om gedrag van dieren te begrijpen hoef je alleen maar goed te kijken”!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40">
                                            <p:txEl>
                                              <p:pRg st="1" end="1"/>
                                            </p:txEl>
                                          </p:spTgt>
                                        </p:tgtEl>
                                        <p:attrNameLst>
                                          <p:attrName>style.visibility</p:attrName>
                                        </p:attrNameLst>
                                      </p:cBhvr>
                                      <p:to>
                                        <p:strVal val="visible"/>
                                      </p:to>
                                    </p:set>
                                    <p:anim calcmode="lin" valueType="num">
                                      <p:cBhvr additive="base">
                                        <p:cTn id="7" dur="500" fill="hold"/>
                                        <p:tgtEl>
                                          <p:spTgt spid="1844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4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40">
                                            <p:txEl>
                                              <p:pRg st="3" end="3"/>
                                            </p:txEl>
                                          </p:spTgt>
                                        </p:tgtEl>
                                        <p:attrNameLst>
                                          <p:attrName>style.visibility</p:attrName>
                                        </p:attrNameLst>
                                      </p:cBhvr>
                                      <p:to>
                                        <p:strVal val="visible"/>
                                      </p:to>
                                    </p:set>
                                    <p:anim calcmode="lin" valueType="num">
                                      <p:cBhvr additive="base">
                                        <p:cTn id="13" dur="500" fill="hold"/>
                                        <p:tgtEl>
                                          <p:spTgt spid="1844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4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a:xfrm>
            <a:off x="395288" y="1412875"/>
            <a:ext cx="7772400" cy="576263"/>
          </a:xfrm>
        </p:spPr>
        <p:txBody>
          <a:bodyPr/>
          <a:lstStyle/>
          <a:p>
            <a:pPr algn="l" eaLnBrk="1" hangingPunct="1"/>
            <a:r>
              <a:rPr lang="nl-NL" sz="2000" smtClean="0"/>
              <a:t>Een dier vertoont bepaald gedrag nadat het daartoe geprikkeld is. Dat kan bewust, maar ook onbewust zijn.</a:t>
            </a:r>
          </a:p>
        </p:txBody>
      </p:sp>
      <p:pic>
        <p:nvPicPr>
          <p:cNvPr id="19458"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19459"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19460"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1043608" y="908720"/>
            <a:ext cx="626469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Om bepaald gedrag te vertonen is een prikkel nodig!</a:t>
            </a:r>
          </a:p>
        </p:txBody>
      </p:sp>
      <p:sp>
        <p:nvSpPr>
          <p:cNvPr id="19464" name="TextBox 8"/>
          <p:cNvSpPr txBox="1">
            <a:spLocks noChangeArrowheads="1"/>
          </p:cNvSpPr>
          <p:nvPr/>
        </p:nvSpPr>
        <p:spPr bwMode="auto">
          <a:xfrm>
            <a:off x="395288" y="2349500"/>
            <a:ext cx="7777162" cy="1476375"/>
          </a:xfrm>
          <a:prstGeom prst="rect">
            <a:avLst/>
          </a:prstGeom>
          <a:noFill/>
          <a:ln w="9525">
            <a:noFill/>
            <a:miter lim="800000"/>
            <a:headEnd/>
            <a:tailEnd/>
          </a:ln>
        </p:spPr>
        <p:txBody>
          <a:bodyPr>
            <a:spAutoFit/>
          </a:bodyPr>
          <a:lstStyle/>
          <a:p>
            <a:r>
              <a:rPr lang="nl-NL">
                <a:latin typeface="Calibri" pitchFamily="34" charset="0"/>
              </a:rPr>
              <a:t>Een onbewuste reactie of reflex op een prikkel is het speekselen van een hond als hij zijn voerbak met voer ziet. De wetenschapper Pavlov heeft dat nader onderzocht.</a:t>
            </a:r>
          </a:p>
          <a:p>
            <a:endParaRPr lang="nl-NL">
              <a:latin typeface="Calibri" pitchFamily="34" charset="0"/>
            </a:endParaRPr>
          </a:p>
          <a:p>
            <a:pPr algn="ctr"/>
            <a:r>
              <a:rPr lang="nl-NL">
                <a:latin typeface="Calibri" pitchFamily="34" charset="0"/>
                <a:hlinkClick r:id="rId4"/>
              </a:rPr>
              <a:t>Gedrag en Wetenschap - Klassieke conditionering</a:t>
            </a:r>
            <a:endParaRPr lang="nl-N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64">
                                            <p:txEl>
                                              <p:pRg st="0" end="0"/>
                                            </p:txEl>
                                          </p:spTgt>
                                        </p:tgtEl>
                                        <p:attrNameLst>
                                          <p:attrName>style.visibility</p:attrName>
                                        </p:attrNameLst>
                                      </p:cBhvr>
                                      <p:to>
                                        <p:strVal val="visible"/>
                                      </p:to>
                                    </p:set>
                                    <p:anim calcmode="lin" valueType="num">
                                      <p:cBhvr additive="base">
                                        <p:cTn id="7" dur="500" fill="hold"/>
                                        <p:tgtEl>
                                          <p:spTgt spid="1946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4">
                                            <p:txEl>
                                              <p:pRg st="2" end="2"/>
                                            </p:txEl>
                                          </p:spTgt>
                                        </p:tgtEl>
                                        <p:attrNameLst>
                                          <p:attrName>style.visibility</p:attrName>
                                        </p:attrNameLst>
                                      </p:cBhvr>
                                      <p:to>
                                        <p:strVal val="visible"/>
                                      </p:to>
                                    </p:set>
                                    <p:anim calcmode="lin" valueType="num">
                                      <p:cBhvr additive="base">
                                        <p:cTn id="13" dur="500" fill="hold"/>
                                        <p:tgtEl>
                                          <p:spTgt spid="1946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395288" y="1412875"/>
            <a:ext cx="7772400" cy="576263"/>
          </a:xfrm>
        </p:spPr>
        <p:txBody>
          <a:bodyPr/>
          <a:lstStyle/>
          <a:p>
            <a:pPr algn="l" eaLnBrk="1" hangingPunct="1"/>
            <a:r>
              <a:rPr lang="nl-NL" sz="2000" smtClean="0"/>
              <a:t>Gedrag kun je grofweg uitsplitsen in:</a:t>
            </a:r>
          </a:p>
        </p:txBody>
      </p:sp>
      <p:pic>
        <p:nvPicPr>
          <p:cNvPr id="20482"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0483"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0484"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Drie soorten gedrag</a:t>
            </a:r>
          </a:p>
        </p:txBody>
      </p:sp>
      <p:sp>
        <p:nvSpPr>
          <p:cNvPr id="20488" name="TextBox 8"/>
          <p:cNvSpPr txBox="1">
            <a:spLocks noChangeArrowheads="1"/>
          </p:cNvSpPr>
          <p:nvPr/>
        </p:nvSpPr>
        <p:spPr bwMode="auto">
          <a:xfrm>
            <a:off x="395288" y="2349500"/>
            <a:ext cx="7777162" cy="1476375"/>
          </a:xfrm>
          <a:prstGeom prst="rect">
            <a:avLst/>
          </a:prstGeom>
          <a:noFill/>
          <a:ln w="9525">
            <a:noFill/>
            <a:miter lim="800000"/>
            <a:headEnd/>
            <a:tailEnd/>
          </a:ln>
        </p:spPr>
        <p:txBody>
          <a:bodyPr>
            <a:spAutoFit/>
          </a:bodyPr>
          <a:lstStyle/>
          <a:p>
            <a:pPr>
              <a:buFont typeface="Arial" charset="0"/>
              <a:buChar char="•"/>
            </a:pPr>
            <a:r>
              <a:rPr lang="nl-NL">
                <a:latin typeface="Calibri" pitchFamily="34" charset="0"/>
              </a:rPr>
              <a:t>Aangeboren gedrag (instinctief gedrag)</a:t>
            </a:r>
          </a:p>
          <a:p>
            <a:pPr>
              <a:buFont typeface="Arial" charset="0"/>
              <a:buChar char="•"/>
            </a:pPr>
            <a:endParaRPr lang="nl-NL">
              <a:latin typeface="Calibri" pitchFamily="34" charset="0"/>
            </a:endParaRPr>
          </a:p>
          <a:p>
            <a:pPr>
              <a:buFont typeface="Arial" charset="0"/>
              <a:buChar char="•"/>
            </a:pPr>
            <a:r>
              <a:rPr lang="nl-NL">
                <a:latin typeface="Calibri" pitchFamily="34" charset="0"/>
              </a:rPr>
              <a:t>Aangeleerd gedrag (ervaringsgedrag)</a:t>
            </a:r>
          </a:p>
          <a:p>
            <a:pPr>
              <a:buFont typeface="Arial" charset="0"/>
              <a:buChar char="•"/>
            </a:pPr>
            <a:endParaRPr lang="nl-NL">
              <a:latin typeface="Calibri" pitchFamily="34" charset="0"/>
            </a:endParaRPr>
          </a:p>
          <a:p>
            <a:pPr>
              <a:buFont typeface="Arial" charset="0"/>
              <a:buChar char="•"/>
            </a:pPr>
            <a:r>
              <a:rPr lang="nl-NL">
                <a:latin typeface="Calibri" pitchFamily="34" charset="0"/>
              </a:rPr>
              <a:t>Geschoold gedrag (getraind gedrag)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8">
                                            <p:txEl>
                                              <p:pRg st="0" end="0"/>
                                            </p:txEl>
                                          </p:spTgt>
                                        </p:tgtEl>
                                        <p:attrNameLst>
                                          <p:attrName>style.visibility</p:attrName>
                                        </p:attrNameLst>
                                      </p:cBhvr>
                                      <p:to>
                                        <p:strVal val="visible"/>
                                      </p:to>
                                    </p:set>
                                    <p:anim calcmode="lin" valueType="num">
                                      <p:cBhvr additive="base">
                                        <p:cTn id="7" dur="500" fill="hold"/>
                                        <p:tgtEl>
                                          <p:spTgt spid="2048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8">
                                            <p:txEl>
                                              <p:pRg st="2" end="2"/>
                                            </p:txEl>
                                          </p:spTgt>
                                        </p:tgtEl>
                                        <p:attrNameLst>
                                          <p:attrName>style.visibility</p:attrName>
                                        </p:attrNameLst>
                                      </p:cBhvr>
                                      <p:to>
                                        <p:strVal val="visible"/>
                                      </p:to>
                                    </p:set>
                                    <p:anim calcmode="lin" valueType="num">
                                      <p:cBhvr additive="base">
                                        <p:cTn id="13" dur="500" fill="hold"/>
                                        <p:tgtEl>
                                          <p:spTgt spid="2048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488">
                                            <p:txEl>
                                              <p:pRg st="4" end="4"/>
                                            </p:txEl>
                                          </p:spTgt>
                                        </p:tgtEl>
                                        <p:attrNameLst>
                                          <p:attrName>style.visibility</p:attrName>
                                        </p:attrNameLst>
                                      </p:cBhvr>
                                      <p:to>
                                        <p:strVal val="visible"/>
                                      </p:to>
                                    </p:set>
                                    <p:anim calcmode="lin" valueType="num">
                                      <p:cBhvr additive="base">
                                        <p:cTn id="19" dur="500" fill="hold"/>
                                        <p:tgtEl>
                                          <p:spTgt spid="2048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ctrTitle"/>
          </p:nvPr>
        </p:nvSpPr>
        <p:spPr>
          <a:xfrm>
            <a:off x="395288" y="1412875"/>
            <a:ext cx="7772400" cy="576263"/>
          </a:xfrm>
        </p:spPr>
        <p:txBody>
          <a:bodyPr/>
          <a:lstStyle/>
          <a:p>
            <a:pPr algn="l" eaLnBrk="1" hangingPunct="1"/>
            <a:r>
              <a:rPr lang="nl-NL" sz="2400" smtClean="0"/>
              <a:t>Wat wordt er bedoeld met de volgende stelling:</a:t>
            </a:r>
          </a:p>
        </p:txBody>
      </p:sp>
      <p:pic>
        <p:nvPicPr>
          <p:cNvPr id="21506" name="Afbeelding 17" descr="citaverde x.JPG"/>
          <p:cNvPicPr>
            <a:picLocks noChangeAspect="1"/>
          </p:cNvPicPr>
          <p:nvPr/>
        </p:nvPicPr>
        <p:blipFill>
          <a:blip r:embed="rId2"/>
          <a:srcRect/>
          <a:stretch>
            <a:fillRect/>
          </a:stretch>
        </p:blipFill>
        <p:spPr bwMode="auto">
          <a:xfrm>
            <a:off x="0" y="0"/>
            <a:ext cx="9144000" cy="1285875"/>
          </a:xfrm>
          <a:prstGeom prst="rect">
            <a:avLst/>
          </a:prstGeom>
          <a:noFill/>
          <a:ln w="9525">
            <a:noFill/>
            <a:miter lim="800000"/>
            <a:headEnd/>
            <a:tailEnd/>
          </a:ln>
        </p:spPr>
      </p:pic>
      <p:pic>
        <p:nvPicPr>
          <p:cNvPr id="21507" name="Afbeelding 18" descr="citaverde logo.JPG"/>
          <p:cNvPicPr>
            <a:picLocks noChangeAspect="1"/>
          </p:cNvPicPr>
          <p:nvPr/>
        </p:nvPicPr>
        <p:blipFill>
          <a:blip r:embed="rId3"/>
          <a:srcRect/>
          <a:stretch>
            <a:fillRect/>
          </a:stretch>
        </p:blipFill>
        <p:spPr bwMode="auto">
          <a:xfrm>
            <a:off x="7392988" y="0"/>
            <a:ext cx="1751012" cy="1285875"/>
          </a:xfrm>
          <a:prstGeom prst="rect">
            <a:avLst/>
          </a:prstGeom>
          <a:noFill/>
          <a:ln w="9525">
            <a:noFill/>
            <a:miter lim="800000"/>
            <a:headEnd/>
            <a:tailEnd/>
          </a:ln>
        </p:spPr>
      </p:pic>
      <p:sp>
        <p:nvSpPr>
          <p:cNvPr id="21508" name="TextBox 6"/>
          <p:cNvSpPr txBox="1">
            <a:spLocks noChangeArrowheads="1"/>
          </p:cNvSpPr>
          <p:nvPr/>
        </p:nvSpPr>
        <p:spPr bwMode="auto">
          <a:xfrm>
            <a:off x="900113" y="260350"/>
            <a:ext cx="5759450" cy="708025"/>
          </a:xfrm>
          <a:prstGeom prst="rect">
            <a:avLst/>
          </a:prstGeom>
          <a:noFill/>
          <a:ln w="9525">
            <a:noFill/>
            <a:miter lim="800000"/>
            <a:headEnd/>
            <a:tailEnd/>
          </a:ln>
        </p:spPr>
        <p:txBody>
          <a:bodyPr>
            <a:spAutoFit/>
          </a:bodyPr>
          <a:lstStyle/>
          <a:p>
            <a:pPr algn="ctr"/>
            <a:r>
              <a:rPr lang="nl-NL" sz="4000" b="1">
                <a:solidFill>
                  <a:schemeClr val="bg1"/>
                </a:solidFill>
                <a:latin typeface="Calibri" pitchFamily="34" charset="0"/>
              </a:rPr>
              <a:t>Gedrag van dieren</a:t>
            </a:r>
          </a:p>
        </p:txBody>
      </p:sp>
      <p:sp>
        <p:nvSpPr>
          <p:cNvPr id="8" name="TextBox 7"/>
          <p:cNvSpPr txBox="1"/>
          <p:nvPr/>
        </p:nvSpPr>
        <p:spPr>
          <a:xfrm>
            <a:off x="4283968" y="908720"/>
            <a:ext cx="3024336" cy="369332"/>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ctr" fontAlgn="auto">
              <a:spcBef>
                <a:spcPts val="0"/>
              </a:spcBef>
              <a:spcAft>
                <a:spcPts val="0"/>
              </a:spcAft>
              <a:defRPr/>
            </a:pPr>
            <a:r>
              <a:rPr lang="nl-NL" dirty="0"/>
              <a:t>Stelling</a:t>
            </a:r>
          </a:p>
        </p:txBody>
      </p:sp>
      <p:sp>
        <p:nvSpPr>
          <p:cNvPr id="21512" name="TextBox 8"/>
          <p:cNvSpPr txBox="1">
            <a:spLocks noChangeArrowheads="1"/>
          </p:cNvSpPr>
          <p:nvPr/>
        </p:nvSpPr>
        <p:spPr bwMode="auto">
          <a:xfrm>
            <a:off x="323850" y="2636838"/>
            <a:ext cx="7777163" cy="822325"/>
          </a:xfrm>
          <a:prstGeom prst="rect">
            <a:avLst/>
          </a:prstGeom>
          <a:noFill/>
          <a:ln w="9525">
            <a:noFill/>
            <a:miter lim="800000"/>
            <a:headEnd/>
            <a:tailEnd/>
          </a:ln>
        </p:spPr>
        <p:txBody>
          <a:bodyPr>
            <a:spAutoFit/>
          </a:bodyPr>
          <a:lstStyle/>
          <a:p>
            <a:r>
              <a:rPr lang="nl-NL" sz="2400">
                <a:latin typeface="Calibri" pitchFamily="34" charset="0"/>
              </a:rPr>
              <a:t>“Hoe primitiever (minder ontwikkelt) de diersoort is, hoe meer instinctief gedrag het dier heeft”.</a:t>
            </a:r>
          </a:p>
        </p:txBody>
      </p:sp>
      <p:sp>
        <p:nvSpPr>
          <p:cNvPr id="21513" name="TextBox 9"/>
          <p:cNvSpPr txBox="1">
            <a:spLocks noChangeArrowheads="1"/>
          </p:cNvSpPr>
          <p:nvPr/>
        </p:nvSpPr>
        <p:spPr bwMode="auto">
          <a:xfrm>
            <a:off x="971550" y="3716338"/>
            <a:ext cx="1296988" cy="400050"/>
          </a:xfrm>
          <a:prstGeom prst="rect">
            <a:avLst/>
          </a:prstGeom>
          <a:noFill/>
          <a:ln w="9525">
            <a:noFill/>
            <a:miter lim="800000"/>
            <a:headEnd/>
            <a:tailEnd/>
          </a:ln>
        </p:spPr>
        <p:txBody>
          <a:bodyPr>
            <a:spAutoFit/>
          </a:bodyPr>
          <a:lstStyle/>
          <a:p>
            <a:r>
              <a:rPr lang="nl-NL" sz="2000" b="1">
                <a:latin typeface="Calibri" pitchFamily="34" charset="0"/>
              </a:rPr>
              <a:t>Tip:</a:t>
            </a:r>
          </a:p>
        </p:txBody>
      </p:sp>
      <p:pic>
        <p:nvPicPr>
          <p:cNvPr id="21514" name="Picture 2" descr="http://www.columbusmagazine.nl/images/user_images3/df497/df497.jpg"/>
          <p:cNvPicPr>
            <a:picLocks noChangeAspect="1" noChangeArrowheads="1"/>
          </p:cNvPicPr>
          <p:nvPr/>
        </p:nvPicPr>
        <p:blipFill>
          <a:blip r:embed="rId4"/>
          <a:srcRect/>
          <a:stretch>
            <a:fillRect/>
          </a:stretch>
        </p:blipFill>
        <p:spPr bwMode="auto">
          <a:xfrm>
            <a:off x="468313" y="4365625"/>
            <a:ext cx="3489325" cy="2322513"/>
          </a:xfrm>
          <a:prstGeom prst="rect">
            <a:avLst/>
          </a:prstGeom>
          <a:noFill/>
          <a:ln w="9525">
            <a:noFill/>
            <a:miter lim="800000"/>
            <a:headEnd/>
            <a:tailEnd/>
          </a:ln>
        </p:spPr>
      </p:pic>
      <p:sp>
        <p:nvSpPr>
          <p:cNvPr id="21515" name="TextBox 10"/>
          <p:cNvSpPr txBox="1">
            <a:spLocks noChangeArrowheads="1"/>
          </p:cNvSpPr>
          <p:nvPr/>
        </p:nvSpPr>
        <p:spPr bwMode="auto">
          <a:xfrm>
            <a:off x="4356100" y="5229225"/>
            <a:ext cx="503238" cy="369888"/>
          </a:xfrm>
          <a:prstGeom prst="rect">
            <a:avLst/>
          </a:prstGeom>
          <a:noFill/>
          <a:ln w="9525">
            <a:noFill/>
            <a:miter lim="800000"/>
            <a:headEnd/>
            <a:tailEnd/>
          </a:ln>
        </p:spPr>
        <p:txBody>
          <a:bodyPr>
            <a:spAutoFit/>
          </a:bodyPr>
          <a:lstStyle/>
          <a:p>
            <a:r>
              <a:rPr lang="nl-NL" b="1">
                <a:latin typeface="Calibri" pitchFamily="34" charset="0"/>
              </a:rPr>
              <a:t>VS</a:t>
            </a:r>
          </a:p>
        </p:txBody>
      </p:sp>
      <p:pic>
        <p:nvPicPr>
          <p:cNvPr id="21516" name="Picture 4" descr="http://94.100.118.35/906150001-906200000/906193201-906193300/906193297_6_JImh.jpeg"/>
          <p:cNvPicPr>
            <a:picLocks noChangeAspect="1" noChangeArrowheads="1"/>
          </p:cNvPicPr>
          <p:nvPr/>
        </p:nvPicPr>
        <p:blipFill>
          <a:blip r:embed="rId5"/>
          <a:srcRect/>
          <a:stretch>
            <a:fillRect/>
          </a:stretch>
        </p:blipFill>
        <p:spPr bwMode="auto">
          <a:xfrm>
            <a:off x="5148263" y="4292600"/>
            <a:ext cx="3527425" cy="2349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12">
                                            <p:txEl>
                                              <p:pRg st="0" end="0"/>
                                            </p:txEl>
                                          </p:spTgt>
                                        </p:tgtEl>
                                        <p:attrNameLst>
                                          <p:attrName>style.visibility</p:attrName>
                                        </p:attrNameLst>
                                      </p:cBhvr>
                                      <p:to>
                                        <p:strVal val="visible"/>
                                      </p:to>
                                    </p:set>
                                    <p:anim calcmode="lin" valueType="num">
                                      <p:cBhvr additive="base">
                                        <p:cTn id="7" dur="500" fill="hold"/>
                                        <p:tgtEl>
                                          <p:spTgt spid="215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13">
                                            <p:txEl>
                                              <p:pRg st="0" end="0"/>
                                            </p:txEl>
                                          </p:spTgt>
                                        </p:tgtEl>
                                        <p:attrNameLst>
                                          <p:attrName>style.visibility</p:attrName>
                                        </p:attrNameLst>
                                      </p:cBhvr>
                                      <p:to>
                                        <p:strVal val="visible"/>
                                      </p:to>
                                    </p:set>
                                    <p:anim calcmode="lin" valueType="num">
                                      <p:cBhvr additive="base">
                                        <p:cTn id="13" dur="500" fill="hold"/>
                                        <p:tgtEl>
                                          <p:spTgt spid="2151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514"/>
                                        </p:tgtEl>
                                        <p:attrNameLst>
                                          <p:attrName>style.visibility</p:attrName>
                                        </p:attrNameLst>
                                      </p:cBhvr>
                                      <p:to>
                                        <p:strVal val="visible"/>
                                      </p:to>
                                    </p:set>
                                    <p:anim calcmode="lin" valueType="num">
                                      <p:cBhvr additive="base">
                                        <p:cTn id="19" dur="500" fill="hold"/>
                                        <p:tgtEl>
                                          <p:spTgt spid="21514"/>
                                        </p:tgtEl>
                                        <p:attrNameLst>
                                          <p:attrName>ppt_x</p:attrName>
                                        </p:attrNameLst>
                                      </p:cBhvr>
                                      <p:tavLst>
                                        <p:tav tm="0">
                                          <p:val>
                                            <p:strVal val="#ppt_x"/>
                                          </p:val>
                                        </p:tav>
                                        <p:tav tm="100000">
                                          <p:val>
                                            <p:strVal val="#ppt_x"/>
                                          </p:val>
                                        </p:tav>
                                      </p:tavLst>
                                    </p:anim>
                                    <p:anim calcmode="lin" valueType="num">
                                      <p:cBhvr additive="base">
                                        <p:cTn id="20" dur="500" fill="hold"/>
                                        <p:tgtEl>
                                          <p:spTgt spid="215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515">
                                            <p:txEl>
                                              <p:pRg st="0" end="0"/>
                                            </p:txEl>
                                          </p:spTgt>
                                        </p:tgtEl>
                                        <p:attrNameLst>
                                          <p:attrName>style.visibility</p:attrName>
                                        </p:attrNameLst>
                                      </p:cBhvr>
                                      <p:to>
                                        <p:strVal val="visible"/>
                                      </p:to>
                                    </p:set>
                                    <p:anim calcmode="lin" valueType="num">
                                      <p:cBhvr additive="base">
                                        <p:cTn id="25" dur="500" fill="hold"/>
                                        <p:tgtEl>
                                          <p:spTgt spid="2151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516"/>
                                        </p:tgtEl>
                                        <p:attrNameLst>
                                          <p:attrName>style.visibility</p:attrName>
                                        </p:attrNameLst>
                                      </p:cBhvr>
                                      <p:to>
                                        <p:strVal val="visible"/>
                                      </p:to>
                                    </p:set>
                                    <p:anim calcmode="lin" valueType="num">
                                      <p:cBhvr additive="base">
                                        <p:cTn id="31" dur="500" fill="hold"/>
                                        <p:tgtEl>
                                          <p:spTgt spid="21516"/>
                                        </p:tgtEl>
                                        <p:attrNameLst>
                                          <p:attrName>ppt_x</p:attrName>
                                        </p:attrNameLst>
                                      </p:cBhvr>
                                      <p:tavLst>
                                        <p:tav tm="0">
                                          <p:val>
                                            <p:strVal val="#ppt_x"/>
                                          </p:val>
                                        </p:tav>
                                        <p:tav tm="100000">
                                          <p:val>
                                            <p:strVal val="#ppt_x"/>
                                          </p:val>
                                        </p:tav>
                                      </p:tavLst>
                                    </p:anim>
                                    <p:anim calcmode="lin" valueType="num">
                                      <p:cBhvr additive="base">
                                        <p:cTn id="32" dur="500" fill="hold"/>
                                        <p:tgtEl>
                                          <p:spTgt spid="215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703</Words>
  <Application>Microsoft Office PowerPoint</Application>
  <PresentationFormat>On-screen Show (4:3)</PresentationFormat>
  <Paragraphs>92</Paragraphs>
  <Slides>13</Slides>
  <Notes>0</Notes>
  <HiddenSlides>0</HiddenSlides>
  <MMClips>0</MMClips>
  <ScaleCrop>false</ScaleCrop>
  <HeadingPairs>
    <vt:vector size="6" baseType="variant">
      <vt:variant>
        <vt:lpstr>Gebruikte lettertypen</vt:lpstr>
      </vt:variant>
      <vt:variant>
        <vt:i4>3</vt:i4>
      </vt:variant>
      <vt:variant>
        <vt:lpstr>Ontwerpsjabloon</vt:lpstr>
      </vt:variant>
      <vt:variant>
        <vt:i4>1</vt:i4>
      </vt:variant>
      <vt:variant>
        <vt:lpstr>Diatitels</vt:lpstr>
      </vt:variant>
      <vt:variant>
        <vt:i4>13</vt:i4>
      </vt:variant>
    </vt:vector>
  </HeadingPairs>
  <TitlesOfParts>
    <vt:vector size="17" baseType="lpstr">
      <vt:lpstr>Arial</vt:lpstr>
      <vt:lpstr>Calibri</vt:lpstr>
      <vt:lpstr>Wingdings</vt:lpstr>
      <vt:lpstr>Office Theme</vt:lpstr>
      <vt:lpstr>Dieren, gedrag en leefomgeving</vt:lpstr>
      <vt:lpstr> Waar denken jullie aan bij de uitspraak:  </vt:lpstr>
      <vt:lpstr>Wat is volgens jullie de basis van alle dierverzorging?</vt:lpstr>
      <vt:lpstr>Vinden jullie het belangrijk om de leefomgeving van een dier in gevangenschap zoveel mogelijk te laten lijken op de natuurlijke leefomgeving van een dier?</vt:lpstr>
      <vt:lpstr>Wat is gedrag?</vt:lpstr>
      <vt:lpstr>Gedragsleer wordt ook wel ethologie genoemd en is de leer die zich bezighoudt met het gedrag van dieren of mensen.</vt:lpstr>
      <vt:lpstr>Een dier vertoont bepaald gedrag nadat het daartoe geprikkeld is. Dat kan bewust, maar ook onbewust zijn.</vt:lpstr>
      <vt:lpstr>Gedrag kun je grofweg uitsplitsen in:</vt:lpstr>
      <vt:lpstr>Wat wordt er bedoeld met de volgende stelling:</vt:lpstr>
      <vt:lpstr>Aangeboren of instinctief gedrag:</vt:lpstr>
      <vt:lpstr>Aangeleerd of ervaringsgedrag:</vt:lpstr>
      <vt:lpstr>Trial and error (vrij vertaald: vallen en opstaan!)</vt:lpstr>
      <vt:lpstr>Geschoold of getraind gedrag:</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Dieren, gedrag en leefomgeving</dc:title>
  <dc:creator>Smeets</dc:creator>
  <cp:lastModifiedBy>smeetsmph</cp:lastModifiedBy>
  <cp:revision>21</cp:revision>
  <dcterms:created xsi:type="dcterms:W3CDTF">2011-09-02T09:34:18Z</dcterms:created>
  <dcterms:modified xsi:type="dcterms:W3CDTF">2011-10-06T08:53:53Z</dcterms:modified>
</cp:coreProperties>
</file>